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11"/>
  </p:notesMasterIdLst>
  <p:sldIdLst>
    <p:sldId id="256" r:id="rId2"/>
    <p:sldId id="259" r:id="rId3"/>
    <p:sldId id="261" r:id="rId4"/>
    <p:sldId id="264" r:id="rId5"/>
    <p:sldId id="257" r:id="rId6"/>
    <p:sldId id="258" r:id="rId7"/>
    <p:sldId id="265" r:id="rId8"/>
    <p:sldId id="263"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8" autoAdjust="0"/>
    <p:restoredTop sz="78182" autoAdjust="0"/>
  </p:normalViewPr>
  <p:slideViewPr>
    <p:cSldViewPr snapToGrid="0">
      <p:cViewPr varScale="1">
        <p:scale>
          <a:sx n="57" d="100"/>
          <a:sy n="57" d="100"/>
        </p:scale>
        <p:origin x="11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C35E9-4333-4F28-9DFC-0910C88D65EC}" type="datetimeFigureOut">
              <a:rPr lang="en-US" smtClean="0"/>
              <a:t>12/12/2020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A140E3-C303-4CFE-B30E-87AEC7F3FC3A}" type="slidenum">
              <a:rPr lang="en-US" smtClean="0"/>
              <a:t>‹#›</a:t>
            </a:fld>
            <a:endParaRPr lang="en-US"/>
          </a:p>
        </p:txBody>
      </p:sp>
    </p:spTree>
    <p:extLst>
      <p:ext uri="{BB962C8B-B14F-4D97-AF65-F5344CB8AC3E}">
        <p14:creationId xmlns:p14="http://schemas.microsoft.com/office/powerpoint/2010/main" val="710658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Child abuse refers to when a child is harmed intentionally by an adult or any other child. It can occur in a long period or a one-off action. Child abuse can occur sexually, emotionally, physically, or even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online </a:t>
            </a:r>
            <a:r>
              <a:rPr lang="en-US" sz="28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Abrams et al., 2019)</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Child abuse can also happen in terms of neglect; that is,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when</a:t>
            </a:r>
            <a:r>
              <a:rPr lang="en-US" sz="24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 </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caregiver does not offer care, attention, or love</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Child</a:t>
            </a:r>
            <a:r>
              <a:rPr lang="en-US" sz="2400" kern="1200" baseline="0" dirty="0" smtClean="0">
                <a:solidFill>
                  <a:schemeClr val="tx1"/>
                </a:solidFill>
                <a:effectLst/>
                <a:latin typeface="Times New Roman" panose="02020603050405020304" pitchFamily="18" charset="0"/>
                <a:ea typeface="+mn-ea"/>
                <a:cs typeface="Times New Roman" panose="02020603050405020304" pitchFamily="18" charset="0"/>
              </a:rPr>
              <a:t> abuse bears different effects and these include abandonment, limited development in social settings, and long  lasting effects that could continue all the way through adulthood.</a:t>
            </a:r>
            <a:endParaRPr lang="en-US" sz="2400" kern="1200" dirty="0">
              <a:solidFill>
                <a:schemeClr val="tx1"/>
              </a:solidFill>
              <a:effectLst/>
              <a:latin typeface="Times New Roman" panose="02020603050405020304" pitchFamily="18" charset="0"/>
              <a:ea typeface="+mn-ea"/>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3A140E3-C303-4CFE-B30E-87AEC7F3FC3A}" type="slidenum">
              <a:rPr lang="en-US" smtClean="0"/>
              <a:t>2</a:t>
            </a:fld>
            <a:endParaRPr lang="en-US"/>
          </a:p>
        </p:txBody>
      </p:sp>
    </p:spTree>
    <p:extLst>
      <p:ext uri="{BB962C8B-B14F-4D97-AF65-F5344CB8AC3E}">
        <p14:creationId xmlns:p14="http://schemas.microsoft.com/office/powerpoint/2010/main" val="3988219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Various reasons may cause child abuse. The caregiver may lack members of the family or friends to help with the demands arising during parenting. The parent or caregiver may have substance abuse or addictions, which may hinder the caregiver's ability to satisfy the child's needs. A parent may also lack knowledge about how children behave and how they grow and develop leading to child abuse (Abrams et al., 2019). In case the child is disabled, the parent may not be able to provide love and care for the child. Some parents may not know how to care for a child and may believe that using excessive force to punish the child may make the child disciplined. Parents may also have doubts about their capability to meet the child's needs and may shy from seeking aid. Maltreated children are most likely to be engaged in alcohol and drug abuse.</a:t>
            </a:r>
          </a:p>
          <a:p>
            <a:endParaRPr lang="en-US" dirty="0"/>
          </a:p>
        </p:txBody>
      </p:sp>
      <p:sp>
        <p:nvSpPr>
          <p:cNvPr id="4" name="Slide Number Placeholder 3"/>
          <p:cNvSpPr>
            <a:spLocks noGrp="1"/>
          </p:cNvSpPr>
          <p:nvPr>
            <p:ph type="sldNum" sz="quarter" idx="5"/>
          </p:nvPr>
        </p:nvSpPr>
        <p:spPr/>
        <p:txBody>
          <a:bodyPr/>
          <a:lstStyle/>
          <a:p>
            <a:fld id="{E3A140E3-C303-4CFE-B30E-87AEC7F3FC3A}" type="slidenum">
              <a:rPr lang="en-US" smtClean="0"/>
              <a:t>3</a:t>
            </a:fld>
            <a:endParaRPr lang="en-US"/>
          </a:p>
        </p:txBody>
      </p:sp>
    </p:spTree>
    <p:extLst>
      <p:ext uri="{BB962C8B-B14F-4D97-AF65-F5344CB8AC3E}">
        <p14:creationId xmlns:p14="http://schemas.microsoft.com/office/powerpoint/2010/main" val="1976622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Child abuse makes a child withdraw from socializing with other people, and they seem to resist others. The child may also live to feel that they had something to do with the desertion (Cronley et al., 2015). The child may grow with insecurities and may seem to be clingy towards those they love. Issues of lack of appetite, starvation, scary dreams, and disturbed sleep may arise in the child. The child may become sickly and unhealthy.</a:t>
            </a:r>
          </a:p>
          <a:p>
            <a:endParaRPr lang="en-US" dirty="0"/>
          </a:p>
        </p:txBody>
      </p:sp>
      <p:sp>
        <p:nvSpPr>
          <p:cNvPr id="4" name="Slide Number Placeholder 3"/>
          <p:cNvSpPr>
            <a:spLocks noGrp="1"/>
          </p:cNvSpPr>
          <p:nvPr>
            <p:ph type="sldNum" sz="quarter" idx="5"/>
          </p:nvPr>
        </p:nvSpPr>
        <p:spPr/>
        <p:txBody>
          <a:bodyPr/>
          <a:lstStyle/>
          <a:p>
            <a:fld id="{E3A140E3-C303-4CFE-B30E-87AEC7F3FC3A}" type="slidenum">
              <a:rPr lang="en-US" smtClean="0"/>
              <a:t>4</a:t>
            </a:fld>
            <a:endParaRPr lang="en-US"/>
          </a:p>
        </p:txBody>
      </p:sp>
    </p:spTree>
    <p:extLst>
      <p:ext uri="{BB962C8B-B14F-4D97-AF65-F5344CB8AC3E}">
        <p14:creationId xmlns:p14="http://schemas.microsoft.com/office/powerpoint/2010/main" val="4134786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Child abuse affects the development of a child in school. Children affected tend to have off-task behavior in school. They also tend to lack discipline. Thus they are suspended and expelled from school leading to deterioration in their performance</a:t>
            </a:r>
            <a:endParaRPr lang="en-US" dirty="0"/>
          </a:p>
        </p:txBody>
      </p:sp>
      <p:sp>
        <p:nvSpPr>
          <p:cNvPr id="4" name="Slide Number Placeholder 3"/>
          <p:cNvSpPr>
            <a:spLocks noGrp="1"/>
          </p:cNvSpPr>
          <p:nvPr>
            <p:ph type="sldNum" sz="quarter" idx="5"/>
          </p:nvPr>
        </p:nvSpPr>
        <p:spPr/>
        <p:txBody>
          <a:bodyPr/>
          <a:lstStyle/>
          <a:p>
            <a:fld id="{E3A140E3-C303-4CFE-B30E-87AEC7F3FC3A}" type="slidenum">
              <a:rPr lang="en-US" smtClean="0"/>
              <a:t>5</a:t>
            </a:fld>
            <a:endParaRPr lang="en-US"/>
          </a:p>
        </p:txBody>
      </p:sp>
    </p:spTree>
    <p:extLst>
      <p:ext uri="{BB962C8B-B14F-4D97-AF65-F5344CB8AC3E}">
        <p14:creationId xmlns:p14="http://schemas.microsoft.com/office/powerpoint/2010/main" val="1050152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Children who have been abused tend to do the same in their children's future since they did not have the luxury of parental love and care, according to Herrenkohl &amp; Jung (2016). Abused children often have PTSD (posttraumatic stress disorder), whereby they re-experience the events related to their mistreatment. They often feel horror, fear, shame, anger, or irritability. Maltreated children are usually at risk of being depressed with psychiatric disorders such as anxiety. Abuse kids are also likely to commit suicide.</a:t>
            </a:r>
          </a:p>
          <a:p>
            <a:endParaRPr lang="en-US" dirty="0"/>
          </a:p>
        </p:txBody>
      </p:sp>
      <p:sp>
        <p:nvSpPr>
          <p:cNvPr id="4" name="Slide Number Placeholder 3"/>
          <p:cNvSpPr>
            <a:spLocks noGrp="1"/>
          </p:cNvSpPr>
          <p:nvPr>
            <p:ph type="sldNum" sz="quarter" idx="5"/>
          </p:nvPr>
        </p:nvSpPr>
        <p:spPr/>
        <p:txBody>
          <a:bodyPr/>
          <a:lstStyle/>
          <a:p>
            <a:fld id="{E3A140E3-C303-4CFE-B30E-87AEC7F3FC3A}" type="slidenum">
              <a:rPr lang="en-US" smtClean="0"/>
              <a:t>6</a:t>
            </a:fld>
            <a:endParaRPr lang="en-US"/>
          </a:p>
        </p:txBody>
      </p:sp>
    </p:spTree>
    <p:extLst>
      <p:ext uri="{BB962C8B-B14F-4D97-AF65-F5344CB8AC3E}">
        <p14:creationId xmlns:p14="http://schemas.microsoft.com/office/powerpoint/2010/main" val="852576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Parents or caregivers should observe and learn how different children behave at different life stages. Parents should have expectations from children, and they ought to reason with kids if they fall short. Parents should set rules that the child should follow to prevent crossroads, and they should reduce severe punishment. In case one feels frustrated or disappointed because of the child's behavior, he/ she should stop or call a child abuse hotline. Parents should keep their children away from substances or anyone who abuses drugs.</a:t>
            </a:r>
          </a:p>
          <a:p>
            <a:endParaRPr lang="en-US" dirty="0"/>
          </a:p>
        </p:txBody>
      </p:sp>
      <p:sp>
        <p:nvSpPr>
          <p:cNvPr id="4" name="Slide Number Placeholder 3"/>
          <p:cNvSpPr>
            <a:spLocks noGrp="1"/>
          </p:cNvSpPr>
          <p:nvPr>
            <p:ph type="sldNum" sz="quarter" idx="5"/>
          </p:nvPr>
        </p:nvSpPr>
        <p:spPr/>
        <p:txBody>
          <a:bodyPr/>
          <a:lstStyle/>
          <a:p>
            <a:fld id="{E3A140E3-C303-4CFE-B30E-87AEC7F3FC3A}" type="slidenum">
              <a:rPr lang="en-US" smtClean="0"/>
              <a:t>7</a:t>
            </a:fld>
            <a:endParaRPr lang="en-US"/>
          </a:p>
        </p:txBody>
      </p:sp>
    </p:spTree>
    <p:extLst>
      <p:ext uri="{BB962C8B-B14F-4D97-AF65-F5344CB8AC3E}">
        <p14:creationId xmlns:p14="http://schemas.microsoft.com/office/powerpoint/2010/main" val="194453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mission of the American Psychological Association is to disseminate the application of psychological knowledge and improve the lives of people. The purpose of the Centre for Effective Discipline is to educate the public on the effects of severe punishment and alternative methods. Child Abuse Prevention Network uses internet linkages to enable professionals in the investigation and treatment of child abuse. Child Lures Prevention and Children Without a Voice helps to raise awareness concerning sexual exploitation among children</a:t>
            </a:r>
            <a:endParaRPr lang="en-US" dirty="0"/>
          </a:p>
        </p:txBody>
      </p:sp>
      <p:sp>
        <p:nvSpPr>
          <p:cNvPr id="4" name="Slide Number Placeholder 3"/>
          <p:cNvSpPr>
            <a:spLocks noGrp="1"/>
          </p:cNvSpPr>
          <p:nvPr>
            <p:ph type="sldNum" sz="quarter" idx="5"/>
          </p:nvPr>
        </p:nvSpPr>
        <p:spPr/>
        <p:txBody>
          <a:bodyPr/>
          <a:lstStyle/>
          <a:p>
            <a:fld id="{E3A140E3-C303-4CFE-B30E-87AEC7F3FC3A}" type="slidenum">
              <a:rPr lang="en-US" smtClean="0"/>
              <a:t>8</a:t>
            </a:fld>
            <a:endParaRPr lang="en-US"/>
          </a:p>
        </p:txBody>
      </p:sp>
    </p:spTree>
    <p:extLst>
      <p:ext uri="{BB962C8B-B14F-4D97-AF65-F5344CB8AC3E}">
        <p14:creationId xmlns:p14="http://schemas.microsoft.com/office/powerpoint/2010/main" val="28473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71618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93254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2658641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E8F537-822F-4DCD-B67A-BE71DBEE18F3}"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1240648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E8F537-822F-4DCD-B67A-BE71DBEE18F3}" type="datetimeFigureOut">
              <a:rPr lang="en-US" smtClean="0"/>
              <a:t>12/12/2020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300197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0E8F537-822F-4DCD-B67A-BE71DBEE18F3}" type="datetimeFigureOut">
              <a:rPr lang="en-US" smtClean="0"/>
              <a:t>12/12/2020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56167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E8F537-822F-4DCD-B67A-BE71DBEE18F3}" type="datetimeFigureOut">
              <a:rPr lang="en-US" smtClean="0"/>
              <a:t>12/12/2020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56470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0E8F537-822F-4DCD-B67A-BE71DBEE18F3}"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2025260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0E8F537-822F-4DCD-B67A-BE71DBEE18F3}"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1279959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2829261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1B450C2-9701-454C-BDAF-355165130A80}"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64077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F0E8F537-822F-4DCD-B67A-BE71DBEE18F3}"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1369842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F0E8F537-822F-4DCD-B67A-BE71DBEE18F3}"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1B450C2-9701-454C-BDAF-355165130A80}"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78461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F0E8F537-822F-4DCD-B67A-BE71DBEE18F3}"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485272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4189854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E8F537-822F-4DCD-B67A-BE71DBEE18F3}"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1B450C2-9701-454C-BDAF-355165130A80}" type="slidenum">
              <a:rPr lang="en-US" smtClean="0"/>
              <a:t>‹#›</a:t>
            </a:fld>
            <a:endParaRPr lang="en-US"/>
          </a:p>
        </p:txBody>
      </p:sp>
    </p:spTree>
    <p:extLst>
      <p:ext uri="{BB962C8B-B14F-4D97-AF65-F5344CB8AC3E}">
        <p14:creationId xmlns:p14="http://schemas.microsoft.com/office/powerpoint/2010/main" val="1714436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0E8F537-822F-4DCD-B67A-BE71DBEE18F3}" type="datetimeFigureOut">
              <a:rPr lang="en-US" smtClean="0"/>
              <a:t>12/12/2020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1B450C2-9701-454C-BDAF-355165130A80}" type="slidenum">
              <a:rPr lang="en-US" smtClean="0"/>
              <a:t>‹#›</a:t>
            </a:fld>
            <a:endParaRPr lang="en-US"/>
          </a:p>
        </p:txBody>
      </p:sp>
    </p:spTree>
    <p:extLst>
      <p:ext uri="{BB962C8B-B14F-4D97-AF65-F5344CB8AC3E}">
        <p14:creationId xmlns:p14="http://schemas.microsoft.com/office/powerpoint/2010/main" val="94652957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lp.hscl.ufl.edu/10.1007/s10896-016-9863-6" TargetMode="External"/><Relationship Id="rId2" Type="http://schemas.openxmlformats.org/officeDocument/2006/relationships/hyperlink" Target="https://doi-org.lp.hscl.ufl.edu/10.1080/10911359.2014.966219"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C3156-BC44-4D7E-B5D5-D37F2CDE2789}"/>
              </a:ext>
            </a:extLst>
          </p:cNvPr>
          <p:cNvSpPr>
            <a:spLocks noGrp="1"/>
          </p:cNvSpPr>
          <p:nvPr>
            <p:ph type="ctrTitle"/>
          </p:nvPr>
        </p:nvSpPr>
        <p:spPr>
          <a:xfrm>
            <a:off x="1664678" y="1039091"/>
            <a:ext cx="9890014" cy="2788389"/>
          </a:xfrm>
        </p:spPr>
        <p:txBody>
          <a:bodyPr>
            <a:normAutofit/>
          </a:bodyPr>
          <a:lstStyle/>
          <a:p>
            <a:pPr algn="ctr"/>
            <a:r>
              <a:rPr lang="en-US" sz="2800" b="1" dirty="0" smtClean="0">
                <a:latin typeface="Times New Roman" panose="02020603050405020304" pitchFamily="18" charset="0"/>
                <a:cs typeface="Times New Roman" panose="02020603050405020304" pitchFamily="18" charset="0"/>
              </a:rPr>
              <a:t>Child Abuse </a:t>
            </a:r>
            <a:r>
              <a:rPr lang="en-US" sz="2800" b="1" dirty="0">
                <a:latin typeface="Times New Roman" panose="02020603050405020304" pitchFamily="18" charset="0"/>
                <a:cs typeface="Times New Roman" panose="02020603050405020304" pitchFamily="18" charset="0"/>
              </a:rPr>
              <a:t>in </a:t>
            </a:r>
            <a:r>
              <a:rPr lang="en-US" sz="2800" b="1" dirty="0" smtClean="0">
                <a:latin typeface="Times New Roman" panose="02020603050405020304" pitchFamily="18" charset="0"/>
                <a:cs typeface="Times New Roman" panose="02020603050405020304" pitchFamily="18" charset="0"/>
              </a:rPr>
              <a:t>America</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sz="2700" dirty="0" smtClean="0">
                <a:latin typeface="Times New Roman" panose="02020603050405020304" pitchFamily="18" charset="0"/>
                <a:cs typeface="Times New Roman" panose="02020603050405020304" pitchFamily="18" charset="0"/>
              </a:rPr>
              <a:t>Name</a:t>
            </a:r>
            <a:br>
              <a:rPr lang="en-US" sz="2700" dirty="0" smtClean="0">
                <a:latin typeface="Times New Roman" panose="02020603050405020304" pitchFamily="18" charset="0"/>
                <a:cs typeface="Times New Roman" panose="02020603050405020304" pitchFamily="18" charset="0"/>
              </a:rPr>
            </a:br>
            <a:r>
              <a:rPr lang="en-US" sz="2700" dirty="0" smtClean="0">
                <a:latin typeface="Times New Roman" panose="02020603050405020304" pitchFamily="18" charset="0"/>
                <a:cs typeface="Times New Roman" panose="02020603050405020304" pitchFamily="18" charset="0"/>
              </a:rPr>
              <a:t>Institution</a:t>
            </a:r>
            <a:br>
              <a:rPr lang="en-US" sz="2700" dirty="0" smtClean="0">
                <a:latin typeface="Times New Roman" panose="02020603050405020304" pitchFamily="18" charset="0"/>
                <a:cs typeface="Times New Roman" panose="02020603050405020304" pitchFamily="18" charset="0"/>
              </a:rPr>
            </a:br>
            <a:r>
              <a:rPr lang="en-US" sz="2700" dirty="0" smtClean="0">
                <a:latin typeface="Times New Roman" panose="02020603050405020304" pitchFamily="18" charset="0"/>
                <a:cs typeface="Times New Roman" panose="02020603050405020304" pitchFamily="18" charset="0"/>
              </a:rPr>
              <a:t>Date </a:t>
            </a:r>
            <a:endParaRPr lang="en-US" sz="2700" dirty="0"/>
          </a:p>
        </p:txBody>
      </p:sp>
    </p:spTree>
    <p:extLst>
      <p:ext uri="{BB962C8B-B14F-4D97-AF65-F5344CB8AC3E}">
        <p14:creationId xmlns:p14="http://schemas.microsoft.com/office/powerpoint/2010/main" val="4023421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511BD-9985-458D-B3B5-9BFD81332A8E}"/>
              </a:ext>
            </a:extLst>
          </p:cNvPr>
          <p:cNvSpPr>
            <a:spLocks noGrp="1"/>
          </p:cNvSpPr>
          <p:nvPr>
            <p:ph type="ctrTitle"/>
          </p:nvPr>
        </p:nvSpPr>
        <p:spPr>
          <a:xfrm>
            <a:off x="773723" y="140678"/>
            <a:ext cx="10281129" cy="977621"/>
          </a:xfrm>
        </p:spPr>
        <p:txBody>
          <a:bodyPr>
            <a:normAutofit fontScale="90000"/>
          </a:bodyPr>
          <a:lstStyle/>
          <a:p>
            <a:pPr algn="ctr"/>
            <a:r>
              <a:rPr lang="en-US" dirty="0"/>
              <a:t/>
            </a:r>
            <a:br>
              <a:rPr lang="en-US" dirty="0"/>
            </a:br>
            <a:r>
              <a:rPr lang="en-US" sz="4400" b="1" dirty="0">
                <a:latin typeface="Times New Roman" panose="02020603050405020304" pitchFamily="18" charset="0"/>
                <a:cs typeface="Times New Roman" panose="02020603050405020304" pitchFamily="18" charset="0"/>
              </a:rPr>
              <a:t>Introduction</a:t>
            </a:r>
            <a:endParaRPr lang="en-US" sz="4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A17D78C-B409-4F8B-ABAB-DBDCBAFA0DDA}"/>
              </a:ext>
            </a:extLst>
          </p:cNvPr>
          <p:cNvSpPr>
            <a:spLocks noGrp="1"/>
          </p:cNvSpPr>
          <p:nvPr>
            <p:ph type="subTitle" idx="1"/>
          </p:nvPr>
        </p:nvSpPr>
        <p:spPr>
          <a:xfrm>
            <a:off x="615463" y="1856509"/>
            <a:ext cx="10439390" cy="4350860"/>
          </a:xfrm>
        </p:spPr>
        <p:txBody>
          <a:bodyPr>
            <a:normAutofit/>
          </a:bodyPr>
          <a:lstStyle/>
          <a:p>
            <a:pPr marL="800100" lvl="1" indent="-3429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Child abuse </a:t>
            </a:r>
            <a:r>
              <a:rPr lang="en-US" sz="2200" dirty="0">
                <a:solidFill>
                  <a:schemeClr val="tx1"/>
                </a:solidFill>
                <a:latin typeface="Times New Roman" panose="02020603050405020304" pitchFamily="18" charset="0"/>
                <a:cs typeface="Times New Roman" panose="02020603050405020304" pitchFamily="18" charset="0"/>
              </a:rPr>
              <a:t> </a:t>
            </a:r>
            <a:r>
              <a:rPr lang="en-US" sz="2200" dirty="0" smtClean="0">
                <a:solidFill>
                  <a:schemeClr val="tx1"/>
                </a:solidFill>
                <a:latin typeface="Times New Roman" panose="02020603050405020304" pitchFamily="18" charset="0"/>
                <a:cs typeface="Times New Roman" panose="02020603050405020304" pitchFamily="18" charset="0"/>
              </a:rPr>
              <a:t>refers to any </a:t>
            </a:r>
            <a:r>
              <a:rPr lang="en-US" sz="2200" cap="none" dirty="0" smtClean="0">
                <a:solidFill>
                  <a:schemeClr val="tx1"/>
                </a:solidFill>
                <a:latin typeface="Times New Roman" panose="02020603050405020304" pitchFamily="18" charset="0"/>
                <a:cs typeface="Times New Roman" panose="02020603050405020304" pitchFamily="18" charset="0"/>
              </a:rPr>
              <a:t>physical </a:t>
            </a:r>
            <a:r>
              <a:rPr lang="en-US" sz="2200" cap="none" dirty="0">
                <a:solidFill>
                  <a:schemeClr val="tx1"/>
                </a:solidFill>
                <a:latin typeface="Times New Roman" panose="02020603050405020304" pitchFamily="18" charset="0"/>
                <a:cs typeface="Times New Roman" panose="02020603050405020304" pitchFamily="18" charset="0"/>
              </a:rPr>
              <a:t>violence </a:t>
            </a:r>
            <a:r>
              <a:rPr lang="en-US" sz="2200" cap="none" dirty="0" smtClean="0">
                <a:solidFill>
                  <a:schemeClr val="tx1"/>
                </a:solidFill>
                <a:latin typeface="Times New Roman" panose="02020603050405020304" pitchFamily="18" charset="0"/>
                <a:cs typeface="Times New Roman" panose="02020603050405020304" pitchFamily="18" charset="0"/>
              </a:rPr>
              <a:t>or mistreatment </a:t>
            </a:r>
            <a:r>
              <a:rPr lang="en-US" sz="2200" cap="none" dirty="0">
                <a:solidFill>
                  <a:schemeClr val="tx1"/>
                </a:solidFill>
                <a:latin typeface="Times New Roman" panose="02020603050405020304" pitchFamily="18" charset="0"/>
                <a:cs typeface="Times New Roman" panose="02020603050405020304" pitchFamily="18" charset="0"/>
              </a:rPr>
              <a:t>on a child</a:t>
            </a:r>
          </a:p>
          <a:p>
            <a:pPr marL="800100" lvl="1" indent="-3429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It can be violent or threatening to a </a:t>
            </a:r>
            <a:r>
              <a:rPr lang="en-US" sz="2200" cap="none" dirty="0" smtClean="0">
                <a:solidFill>
                  <a:schemeClr val="tx1"/>
                </a:solidFill>
                <a:latin typeface="Times New Roman" panose="02020603050405020304" pitchFamily="18" charset="0"/>
                <a:cs typeface="Times New Roman" panose="02020603050405020304" pitchFamily="18" charset="0"/>
              </a:rPr>
              <a:t>child</a:t>
            </a:r>
          </a:p>
          <a:p>
            <a:pPr marL="800100" lvl="1" indent="-342900" algn="l">
              <a:buFont typeface="Arial" panose="020B0604020202020204" pitchFamily="34" charset="0"/>
              <a:buChar char="•"/>
            </a:pPr>
            <a:r>
              <a:rPr lang="en-US" sz="2200" dirty="0" smtClean="0">
                <a:solidFill>
                  <a:schemeClr val="tx1"/>
                </a:solidFill>
                <a:latin typeface="Times New Roman" panose="02020603050405020304" pitchFamily="18" charset="0"/>
                <a:cs typeface="Times New Roman" panose="02020603050405020304" pitchFamily="18" charset="0"/>
              </a:rPr>
              <a:t>Child abuse has </a:t>
            </a:r>
            <a:r>
              <a:rPr lang="en-US" sz="2200" dirty="0" smtClean="0">
                <a:solidFill>
                  <a:schemeClr val="tx1"/>
                </a:solidFill>
                <a:latin typeface="Times New Roman" panose="02020603050405020304" pitchFamily="18" charset="0"/>
                <a:cs typeface="Times New Roman" panose="02020603050405020304" pitchFamily="18" charset="0"/>
              </a:rPr>
              <a:t>different </a:t>
            </a:r>
            <a:r>
              <a:rPr lang="en-US" sz="2200" dirty="0" smtClean="0">
                <a:solidFill>
                  <a:schemeClr val="tx1"/>
                </a:solidFill>
                <a:latin typeface="Times New Roman" panose="02020603050405020304" pitchFamily="18" charset="0"/>
                <a:cs typeface="Times New Roman" panose="02020603050405020304" pitchFamily="18" charset="0"/>
              </a:rPr>
              <a:t>causes and </a:t>
            </a:r>
            <a:r>
              <a:rPr lang="en-US" sz="2200" dirty="0" smtClean="0">
                <a:solidFill>
                  <a:schemeClr val="tx1"/>
                </a:solidFill>
                <a:latin typeface="Times New Roman" panose="02020603050405020304" pitchFamily="18" charset="0"/>
                <a:cs typeface="Times New Roman" panose="02020603050405020304" pitchFamily="18" charset="0"/>
              </a:rPr>
              <a:t>effects (</a:t>
            </a:r>
            <a:r>
              <a:rPr lang="en-US" sz="2000" dirty="0">
                <a:solidFill>
                  <a:schemeClr val="tx1"/>
                </a:solidFill>
                <a:latin typeface="Times New Roman" panose="02020603050405020304" pitchFamily="18" charset="0"/>
                <a:cs typeface="Times New Roman" panose="02020603050405020304" pitchFamily="18" charset="0"/>
              </a:rPr>
              <a:t>Abrams</a:t>
            </a: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err="1">
                <a:solidFill>
                  <a:schemeClr val="tx1"/>
                </a:solidFill>
                <a:latin typeface="Times New Roman" panose="02020603050405020304" pitchFamily="18" charset="0"/>
                <a:cs typeface="Times New Roman" panose="02020603050405020304" pitchFamily="18" charset="0"/>
              </a:rPr>
              <a:t>Milisavljević</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smtClean="0">
                <a:solidFill>
                  <a:schemeClr val="tx1"/>
                </a:solidFill>
                <a:latin typeface="Times New Roman" panose="02020603050405020304" pitchFamily="18" charset="0"/>
                <a:cs typeface="Times New Roman" panose="02020603050405020304" pitchFamily="18" charset="0"/>
              </a:rPr>
              <a:t>&amp; </a:t>
            </a:r>
            <a:r>
              <a:rPr lang="en-US" sz="2000" dirty="0" err="1">
                <a:solidFill>
                  <a:schemeClr val="tx1"/>
                </a:solidFill>
                <a:latin typeface="Times New Roman" panose="02020603050405020304" pitchFamily="18" charset="0"/>
                <a:cs typeface="Times New Roman" panose="02020603050405020304" pitchFamily="18" charset="0"/>
              </a:rPr>
              <a:t>Šoškić</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smtClean="0">
                <a:solidFill>
                  <a:schemeClr val="tx1"/>
                </a:solidFill>
                <a:latin typeface="Times New Roman" panose="02020603050405020304" pitchFamily="18" charset="0"/>
                <a:cs typeface="Times New Roman" panose="02020603050405020304" pitchFamily="18" charset="0"/>
              </a:rPr>
              <a:t>2019</a:t>
            </a:r>
            <a:r>
              <a:rPr lang="en-US" sz="2000" dirty="0">
                <a:solidFill>
                  <a:schemeClr val="tx1"/>
                </a:solidFill>
                <a:latin typeface="Times New Roman" panose="02020603050405020304" pitchFamily="18" charset="0"/>
                <a:cs typeface="Times New Roman" panose="02020603050405020304" pitchFamily="18" charset="0"/>
              </a:rPr>
              <a:t>)</a:t>
            </a:r>
            <a:endParaRPr lang="en-US" sz="2200" dirty="0" smtClean="0">
              <a:solidFill>
                <a:schemeClr val="tx1"/>
              </a:solidFill>
              <a:latin typeface="Times New Roman" panose="02020603050405020304" pitchFamily="18" charset="0"/>
              <a:cs typeface="Times New Roman" panose="02020603050405020304" pitchFamily="18" charset="0"/>
            </a:endParaRPr>
          </a:p>
          <a:p>
            <a:pPr lvl="1" algn="l"/>
            <a:endParaRPr lang="en-US" sz="2200" cap="none" dirty="0">
              <a:solidFill>
                <a:schemeClr val="tx1"/>
              </a:solidFill>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537" y="3426809"/>
            <a:ext cx="9336505" cy="2667372"/>
          </a:xfrm>
          <a:prstGeom prst="rect">
            <a:avLst/>
          </a:prstGeom>
        </p:spPr>
      </p:pic>
    </p:spTree>
    <p:extLst>
      <p:ext uri="{BB962C8B-B14F-4D97-AF65-F5344CB8AC3E}">
        <p14:creationId xmlns:p14="http://schemas.microsoft.com/office/powerpoint/2010/main" val="394094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D886-B272-4006-B377-AE8CA3A908F0}"/>
              </a:ext>
            </a:extLst>
          </p:cNvPr>
          <p:cNvSpPr>
            <a:spLocks noGrp="1"/>
          </p:cNvSpPr>
          <p:nvPr>
            <p:ph type="title"/>
          </p:nvPr>
        </p:nvSpPr>
        <p:spPr>
          <a:xfrm>
            <a:off x="1557047" y="455613"/>
            <a:ext cx="8376661" cy="976312"/>
          </a:xfrm>
        </p:spPr>
        <p:txBody>
          <a:bodyPr>
            <a:normAutofit fontScale="90000"/>
          </a:bodyPr>
          <a:lstStyle/>
          <a:p>
            <a:pPr algn="ctr"/>
            <a:r>
              <a:rPr lang="en-US" b="1" dirty="0"/>
              <a:t/>
            </a:r>
            <a:br>
              <a:rPr lang="en-US" b="1" dirty="0"/>
            </a:br>
            <a:r>
              <a:rPr lang="en-US" b="1" dirty="0"/>
              <a:t/>
            </a:r>
            <a:br>
              <a:rPr lang="en-US" b="1" dirty="0"/>
            </a:br>
            <a:r>
              <a:rPr lang="en-US" b="1" dirty="0"/>
              <a:t/>
            </a:r>
            <a:br>
              <a:rPr lang="en-US" b="1" dirty="0"/>
            </a:br>
            <a:r>
              <a:rPr lang="en-US" b="1" dirty="0"/>
              <a:t> </a:t>
            </a:r>
            <a:r>
              <a:rPr lang="en-US" sz="4400" b="1" dirty="0">
                <a:latin typeface="Times New Roman" panose="02020603050405020304" pitchFamily="18" charset="0"/>
                <a:cs typeface="Times New Roman" panose="02020603050405020304" pitchFamily="18" charset="0"/>
              </a:rPr>
              <a:t>Causes of </a:t>
            </a:r>
            <a:r>
              <a:rPr lang="en-US" sz="4400" b="1" dirty="0" smtClean="0">
                <a:latin typeface="Times New Roman" panose="02020603050405020304" pitchFamily="18" charset="0"/>
                <a:cs typeface="Times New Roman" panose="02020603050405020304" pitchFamily="18" charset="0"/>
              </a:rPr>
              <a:t>Child </a:t>
            </a:r>
            <a:r>
              <a:rPr lang="en-US" sz="4400" b="1" dirty="0">
                <a:latin typeface="Times New Roman" panose="02020603050405020304" pitchFamily="18" charset="0"/>
                <a:cs typeface="Times New Roman" panose="02020603050405020304" pitchFamily="18" charset="0"/>
              </a:rPr>
              <a:t>A</a:t>
            </a:r>
            <a:r>
              <a:rPr lang="en-US" sz="4400" b="1" dirty="0" smtClean="0">
                <a:latin typeface="Times New Roman" panose="02020603050405020304" pitchFamily="18" charset="0"/>
                <a:cs typeface="Times New Roman" panose="02020603050405020304" pitchFamily="18" charset="0"/>
              </a:rPr>
              <a:t>buse</a:t>
            </a:r>
            <a:r>
              <a:rPr lang="en-US" dirty="0"/>
              <a:t/>
            </a:r>
            <a:br>
              <a:rPr lang="en-US" dirty="0"/>
            </a:br>
            <a:endParaRPr lang="en-US" dirty="0"/>
          </a:p>
        </p:txBody>
      </p:sp>
      <p:sp>
        <p:nvSpPr>
          <p:cNvPr id="3" name="Subtitle 2">
            <a:extLst>
              <a:ext uri="{FF2B5EF4-FFF2-40B4-BE49-F238E27FC236}">
                <a16:creationId xmlns:a16="http://schemas.microsoft.com/office/drawing/2014/main" id="{01C3970E-D968-4696-A3DA-3C2A689F95D6}"/>
              </a:ext>
            </a:extLst>
          </p:cNvPr>
          <p:cNvSpPr>
            <a:spLocks noGrp="1"/>
          </p:cNvSpPr>
          <p:nvPr>
            <p:ph idx="1"/>
          </p:nvPr>
        </p:nvSpPr>
        <p:spPr>
          <a:xfrm>
            <a:off x="1557048" y="1751372"/>
            <a:ext cx="7174491" cy="4345419"/>
          </a:xfrm>
        </p:spPr>
        <p:txBody>
          <a:bodyPr>
            <a:normAutofit lnSpcReduction="10000"/>
          </a:bodyPr>
          <a:lstStyle/>
          <a:p>
            <a:pPr marL="914400" lvl="2" indent="0" algn="l">
              <a:buNone/>
            </a:pPr>
            <a:r>
              <a:rPr lang="en-US" sz="2400" cap="none" dirty="0" smtClean="0">
                <a:solidFill>
                  <a:schemeClr val="tx1"/>
                </a:solidFill>
                <a:latin typeface="Times New Roman" panose="02020603050405020304" pitchFamily="18" charset="0"/>
                <a:cs typeface="Times New Roman" panose="02020603050405020304" pitchFamily="18" charset="0"/>
              </a:rPr>
              <a:t>Child </a:t>
            </a:r>
            <a:r>
              <a:rPr lang="en-US" sz="2400" cap="none" dirty="0" smtClean="0">
                <a:solidFill>
                  <a:schemeClr val="tx1"/>
                </a:solidFill>
                <a:latin typeface="Times New Roman" panose="02020603050405020304" pitchFamily="18" charset="0"/>
                <a:cs typeface="Times New Roman" panose="02020603050405020304" pitchFamily="18" charset="0"/>
              </a:rPr>
              <a:t>abuse in America </a:t>
            </a:r>
            <a:r>
              <a:rPr lang="en-US" sz="2400" cap="none" dirty="0" smtClean="0">
                <a:solidFill>
                  <a:schemeClr val="tx1"/>
                </a:solidFill>
                <a:latin typeface="Times New Roman" panose="02020603050405020304" pitchFamily="18" charset="0"/>
                <a:cs typeface="Times New Roman" panose="02020603050405020304" pitchFamily="18" charset="0"/>
              </a:rPr>
              <a:t>may be caused by a couple of factors and these include:</a:t>
            </a:r>
          </a:p>
          <a:p>
            <a:pPr marL="1943100" lvl="3" indent="-571500" algn="l">
              <a:buFont typeface="Arial" panose="020B0604020202020204" pitchFamily="34" charset="0"/>
              <a:buChar char="•"/>
            </a:pPr>
            <a:r>
              <a:rPr lang="en-US" sz="2200" cap="none" dirty="0" smtClean="0">
                <a:solidFill>
                  <a:schemeClr val="tx1"/>
                </a:solidFill>
                <a:latin typeface="Times New Roman" panose="02020603050405020304" pitchFamily="18" charset="0"/>
                <a:cs typeface="Times New Roman" panose="02020603050405020304" pitchFamily="18" charset="0"/>
              </a:rPr>
              <a:t>Isolation </a:t>
            </a:r>
            <a:r>
              <a:rPr lang="en-US" sz="2200" cap="none" dirty="0">
                <a:solidFill>
                  <a:schemeClr val="tx1"/>
                </a:solidFill>
                <a:latin typeface="Times New Roman" panose="02020603050405020304" pitchFamily="18" charset="0"/>
                <a:cs typeface="Times New Roman" panose="02020603050405020304" pitchFamily="18" charset="0"/>
              </a:rPr>
              <a:t>and support may lack</a:t>
            </a:r>
          </a:p>
          <a:p>
            <a:pPr marL="1943100" lvl="3" indent="-5715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Drug problems and gambling</a:t>
            </a:r>
          </a:p>
          <a:p>
            <a:pPr marL="1943100" lvl="3" indent="-5715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Expectations that may not be realistic</a:t>
            </a:r>
          </a:p>
          <a:p>
            <a:pPr marL="1943100" lvl="3" indent="-5715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Disability and mental illness</a:t>
            </a:r>
          </a:p>
          <a:p>
            <a:pPr marL="1943100" lvl="3" indent="-5715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Skills of parenting may lack</a:t>
            </a:r>
          </a:p>
          <a:p>
            <a:pPr marL="1943100" lvl="3" indent="-571500">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Lack of one's </a:t>
            </a:r>
            <a:r>
              <a:rPr lang="en-US" sz="2200" cap="none" dirty="0" smtClean="0">
                <a:solidFill>
                  <a:schemeClr val="tx1"/>
                </a:solidFill>
                <a:latin typeface="Times New Roman" panose="02020603050405020304" pitchFamily="18" charset="0"/>
                <a:cs typeface="Times New Roman" panose="02020603050405020304" pitchFamily="18" charset="0"/>
              </a:rPr>
              <a:t>self-confidence </a:t>
            </a:r>
            <a:r>
              <a:rPr lang="en-US" sz="2400" dirty="0">
                <a:solidFill>
                  <a:schemeClr val="tx1"/>
                </a:solidFill>
                <a:latin typeface="Times New Roman" panose="02020603050405020304" pitchFamily="18" charset="0"/>
                <a:cs typeface="Times New Roman" panose="02020603050405020304" pitchFamily="18" charset="0"/>
              </a:rPr>
              <a:t>(</a:t>
            </a:r>
            <a:r>
              <a:rPr lang="en-US" sz="2000" dirty="0">
                <a:solidFill>
                  <a:schemeClr val="tx1"/>
                </a:solidFill>
                <a:latin typeface="Times New Roman" panose="02020603050405020304" pitchFamily="18" charset="0"/>
                <a:cs typeface="Times New Roman" panose="02020603050405020304" pitchFamily="18" charset="0"/>
              </a:rPr>
              <a:t>Abrams et al., 2019)</a:t>
            </a:r>
            <a:endParaRPr lang="en-US" sz="2200" cap="none" dirty="0">
              <a:solidFill>
                <a:schemeClr val="tx1"/>
              </a:solidFill>
              <a:latin typeface="Times New Roman" panose="02020603050405020304" pitchFamily="18" charset="0"/>
              <a:cs typeface="Times New Roman" panose="02020603050405020304" pitchFamily="18" charset="0"/>
            </a:endParaRPr>
          </a:p>
          <a:p>
            <a:pPr marL="1943100" lvl="3" indent="-571500" algn="l">
              <a:buFont typeface="Arial" panose="020B0604020202020204" pitchFamily="34" charset="0"/>
              <a:buChar char="•"/>
            </a:pPr>
            <a:r>
              <a:rPr lang="en-US" sz="2200" cap="none" dirty="0">
                <a:solidFill>
                  <a:schemeClr val="tx1"/>
                </a:solidFill>
                <a:latin typeface="Times New Roman" panose="02020603050405020304" pitchFamily="18" charset="0"/>
                <a:cs typeface="Times New Roman" panose="02020603050405020304" pitchFamily="18" charset="0"/>
              </a:rPr>
              <a:t>Alcohol and drug abuse</a:t>
            </a:r>
          </a:p>
          <a:p>
            <a:endParaRPr lang="en-US" dirty="0">
              <a:solidFill>
                <a:schemeClr val="tx1"/>
              </a:solidFill>
            </a:endParaRPr>
          </a:p>
        </p:txBody>
      </p:sp>
      <p:pic>
        <p:nvPicPr>
          <p:cNvPr id="1028" name="Picture 4" descr="Child Abuse: History, Causes, Prevention, Reporting and Effects | HubP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539" y="1751372"/>
            <a:ext cx="2809875" cy="3983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479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8AEE-60B6-4D18-B0C4-D685AEED3F1E}"/>
              </a:ext>
            </a:extLst>
          </p:cNvPr>
          <p:cNvSpPr>
            <a:spLocks noGrp="1"/>
          </p:cNvSpPr>
          <p:nvPr>
            <p:ph type="ctrTitle"/>
          </p:nvPr>
        </p:nvSpPr>
        <p:spPr>
          <a:xfrm>
            <a:off x="158262" y="211015"/>
            <a:ext cx="11887200" cy="914400"/>
          </a:xfrm>
        </p:spPr>
        <p:txBody>
          <a:bodyPr>
            <a:normAutofit fontScale="90000"/>
          </a:bodyPr>
          <a:lstStyle/>
          <a:p>
            <a:pPr algn="ctr"/>
            <a:r>
              <a:rPr lang="en-US" dirty="0"/>
              <a:t/>
            </a:r>
            <a:br>
              <a:rPr lang="en-US" dirty="0"/>
            </a:br>
            <a:r>
              <a:rPr lang="en-US" dirty="0"/>
              <a:t/>
            </a:r>
            <a:br>
              <a:rPr lang="en-US" dirty="0"/>
            </a:br>
            <a:r>
              <a:rPr lang="en-US" sz="4400" b="1" dirty="0">
                <a:latin typeface="Times New Roman" panose="02020603050405020304" pitchFamily="18" charset="0"/>
                <a:cs typeface="Times New Roman" panose="02020603050405020304" pitchFamily="18" charset="0"/>
              </a:rPr>
              <a:t>Child </a:t>
            </a:r>
            <a:r>
              <a:rPr lang="en-US" sz="4400" b="1" dirty="0" smtClean="0">
                <a:latin typeface="Times New Roman" panose="02020603050405020304" pitchFamily="18" charset="0"/>
                <a:cs typeface="Times New Roman" panose="02020603050405020304" pitchFamily="18" charset="0"/>
              </a:rPr>
              <a:t>Abandonment</a:t>
            </a:r>
            <a:endParaRPr lang="en-US" sz="4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A4406841-05EA-4857-ADFC-2E6BDF47CD6B}"/>
              </a:ext>
            </a:extLst>
          </p:cNvPr>
          <p:cNvSpPr>
            <a:spLocks noGrp="1"/>
          </p:cNvSpPr>
          <p:nvPr>
            <p:ph type="subTitle" idx="1"/>
          </p:nvPr>
        </p:nvSpPr>
        <p:spPr>
          <a:xfrm>
            <a:off x="1219200" y="1565031"/>
            <a:ext cx="8963891" cy="4413737"/>
          </a:xfrm>
        </p:spPr>
        <p:txBody>
          <a:bodyPr/>
          <a:lstStyle/>
          <a:p>
            <a:pPr lvl="1" algn="l"/>
            <a:r>
              <a:rPr lang="en-US" sz="2200" dirty="0" smtClean="0">
                <a:solidFill>
                  <a:schemeClr val="tx1"/>
                </a:solidFill>
                <a:latin typeface="Times New Roman" panose="02020603050405020304" pitchFamily="18" charset="0"/>
                <a:cs typeface="Times New Roman" panose="02020603050405020304" pitchFamily="18" charset="0"/>
              </a:rPr>
              <a:t>Child abandonment occurs as a result of:</a:t>
            </a:r>
          </a:p>
          <a:p>
            <a:pPr marL="800100" lvl="1" indent="-342900" algn="l">
              <a:buFont typeface="Arial" panose="020B0604020202020204" pitchFamily="34" charset="0"/>
              <a:buChar char="•"/>
            </a:pPr>
            <a:r>
              <a:rPr lang="en-US" sz="2200" dirty="0" smtClean="0">
                <a:solidFill>
                  <a:schemeClr val="tx1"/>
                </a:solidFill>
                <a:latin typeface="Times New Roman" panose="02020603050405020304" pitchFamily="18" charset="0"/>
                <a:cs typeface="Times New Roman" panose="02020603050405020304" pitchFamily="18" charset="0"/>
              </a:rPr>
              <a:t>Alienation </a:t>
            </a:r>
            <a:r>
              <a:rPr lang="en-US" sz="2200" dirty="0">
                <a:solidFill>
                  <a:schemeClr val="tx1"/>
                </a:solidFill>
                <a:latin typeface="Times New Roman" panose="02020603050405020304" pitchFamily="18" charset="0"/>
                <a:cs typeface="Times New Roman" panose="02020603050405020304" pitchFamily="18" charset="0"/>
              </a:rPr>
              <a:t>from environment</a:t>
            </a:r>
          </a:p>
          <a:p>
            <a:pPr marL="800100" lvl="1" indent="-34290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Guilt from the child</a:t>
            </a:r>
          </a:p>
          <a:p>
            <a:pPr marL="800100" lvl="1" indent="-34290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Fear and </a:t>
            </a:r>
            <a:r>
              <a:rPr lang="en-US" sz="2200" dirty="0" smtClean="0">
                <a:solidFill>
                  <a:schemeClr val="tx1"/>
                </a:solidFill>
                <a:latin typeface="Times New Roman" panose="02020603050405020304" pitchFamily="18" charset="0"/>
                <a:cs typeface="Times New Roman" panose="02020603050405020304" pitchFamily="18" charset="0"/>
              </a:rPr>
              <a:t>uncertainty </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err="1">
                <a:solidFill>
                  <a:schemeClr val="tx1"/>
                </a:solidFill>
                <a:latin typeface="Times New Roman" panose="02020603050405020304" pitchFamily="18" charset="0"/>
                <a:cs typeface="Times New Roman" panose="02020603050405020304" pitchFamily="18" charset="0"/>
              </a:rPr>
              <a:t>Cronley</a:t>
            </a:r>
            <a:r>
              <a:rPr lang="en-US" sz="2400" dirty="0">
                <a:solidFill>
                  <a:schemeClr val="tx1"/>
                </a:solidFill>
                <a:latin typeface="Times New Roman" panose="02020603050405020304" pitchFamily="18" charset="0"/>
                <a:cs typeface="Times New Roman" panose="02020603050405020304" pitchFamily="18" charset="0"/>
              </a:rPr>
              <a:t> et al., 2015)</a:t>
            </a:r>
            <a:endParaRPr lang="en-US" sz="2200" dirty="0">
              <a:solidFill>
                <a:schemeClr val="tx1"/>
              </a:solidFill>
              <a:latin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Sleep and eating disorders</a:t>
            </a:r>
          </a:p>
          <a:p>
            <a:pPr marL="800100" lvl="1" indent="-34290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Physical ailments</a:t>
            </a:r>
          </a:p>
          <a:p>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4569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BF8F-4FF0-49A2-B777-5FE40337CDB6}"/>
              </a:ext>
            </a:extLst>
          </p:cNvPr>
          <p:cNvSpPr>
            <a:spLocks noGrp="1"/>
          </p:cNvSpPr>
          <p:nvPr>
            <p:ph type="title"/>
          </p:nvPr>
        </p:nvSpPr>
        <p:spPr>
          <a:xfrm>
            <a:off x="439615" y="246185"/>
            <a:ext cx="11324492" cy="1301261"/>
          </a:xfrm>
        </p:spPr>
        <p:txBody>
          <a:bodyPr>
            <a:normAutofit/>
          </a:bodyPr>
          <a:lstStyle/>
          <a:p>
            <a:pPr algn="ctr"/>
            <a:r>
              <a:rPr lang="en-US" sz="4000" b="1" dirty="0">
                <a:latin typeface="Times New Roman" panose="02020603050405020304" pitchFamily="18" charset="0"/>
                <a:cs typeface="Times New Roman" panose="02020603050405020304" pitchFamily="18" charset="0"/>
              </a:rPr>
              <a:t>Limit of child development in school</a:t>
            </a:r>
            <a:r>
              <a:rPr lang="en-US" dirty="0"/>
              <a:t/>
            </a:r>
            <a:br>
              <a:rPr lang="en-US" dirty="0"/>
            </a:br>
            <a:endParaRPr lang="en-US" dirty="0"/>
          </a:p>
        </p:txBody>
      </p:sp>
      <p:sp>
        <p:nvSpPr>
          <p:cNvPr id="3" name="Content Placeholder 2">
            <a:extLst>
              <a:ext uri="{FF2B5EF4-FFF2-40B4-BE49-F238E27FC236}">
                <a16:creationId xmlns:a16="http://schemas.microsoft.com/office/drawing/2014/main" id="{AC8F82D3-16EC-4446-AB63-BD72D273CF06}"/>
              </a:ext>
            </a:extLst>
          </p:cNvPr>
          <p:cNvSpPr>
            <a:spLocks noGrp="1"/>
          </p:cNvSpPr>
          <p:nvPr>
            <p:ph idx="1"/>
          </p:nvPr>
        </p:nvSpPr>
        <p:spPr>
          <a:xfrm>
            <a:off x="1219200" y="1916722"/>
            <a:ext cx="10544907" cy="3745523"/>
          </a:xfrm>
        </p:spPr>
        <p:txBody>
          <a:bodyPr/>
          <a:lstStyle/>
          <a:p>
            <a:r>
              <a:rPr lang="en-US" sz="2400" dirty="0">
                <a:latin typeface="Times New Roman" panose="02020603050405020304" pitchFamily="18" charset="0"/>
                <a:cs typeface="Times New Roman" panose="02020603050405020304" pitchFamily="18" charset="0"/>
              </a:rPr>
              <a:t>Low cognitive functioning and academic achievement</a:t>
            </a:r>
          </a:p>
          <a:p>
            <a:r>
              <a:rPr lang="en-US" sz="2400" dirty="0">
                <a:latin typeface="Times New Roman" panose="02020603050405020304" pitchFamily="18" charset="0"/>
                <a:cs typeface="Times New Roman" panose="02020603050405020304" pitchFamily="18" charset="0"/>
              </a:rPr>
              <a:t>Low level of school preparedness</a:t>
            </a:r>
          </a:p>
          <a:p>
            <a:r>
              <a:rPr lang="en-US" sz="2400" dirty="0">
                <a:latin typeface="Times New Roman" panose="02020603050405020304" pitchFamily="18" charset="0"/>
                <a:cs typeface="Times New Roman" panose="02020603050405020304" pitchFamily="18" charset="0"/>
              </a:rPr>
              <a:t>Poor behavior in school</a:t>
            </a:r>
          </a:p>
          <a:p>
            <a:endParaRPr lang="en-US" dirty="0"/>
          </a:p>
        </p:txBody>
      </p:sp>
      <p:pic>
        <p:nvPicPr>
          <p:cNvPr id="4" name="Picture 3">
            <a:extLst>
              <a:ext uri="{FF2B5EF4-FFF2-40B4-BE49-F238E27FC236}">
                <a16:creationId xmlns:a16="http://schemas.microsoft.com/office/drawing/2014/main" id="{08C0FAA8-ECFC-4E2F-8685-934038AF5A13}"/>
              </a:ext>
            </a:extLst>
          </p:cNvPr>
          <p:cNvPicPr>
            <a:picLocks noChangeAspect="1"/>
          </p:cNvPicPr>
          <p:nvPr/>
        </p:nvPicPr>
        <p:blipFill>
          <a:blip r:embed="rId3"/>
          <a:stretch>
            <a:fillRect/>
          </a:stretch>
        </p:blipFill>
        <p:spPr>
          <a:xfrm>
            <a:off x="7545630" y="2382561"/>
            <a:ext cx="3443212" cy="4001306"/>
          </a:xfrm>
          <a:prstGeom prst="rect">
            <a:avLst/>
          </a:prstGeom>
        </p:spPr>
      </p:pic>
    </p:spTree>
    <p:extLst>
      <p:ext uri="{BB962C8B-B14F-4D97-AF65-F5344CB8AC3E}">
        <p14:creationId xmlns:p14="http://schemas.microsoft.com/office/powerpoint/2010/main" val="4110642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A2C6-3688-4896-8A85-FD49D3D26E93}"/>
              </a:ext>
            </a:extLst>
          </p:cNvPr>
          <p:cNvSpPr>
            <a:spLocks noGrp="1"/>
          </p:cNvSpPr>
          <p:nvPr>
            <p:ph type="ctrTitle"/>
          </p:nvPr>
        </p:nvSpPr>
        <p:spPr>
          <a:xfrm>
            <a:off x="211015" y="158262"/>
            <a:ext cx="11641016" cy="1266092"/>
          </a:xfrm>
        </p:spPr>
        <p:txBody>
          <a:bodyPr>
            <a:normAutofit/>
          </a:bodyPr>
          <a:lstStyle/>
          <a:p>
            <a:pPr algn="ctr"/>
            <a:r>
              <a:rPr lang="en-US" sz="4000" b="1" dirty="0">
                <a:latin typeface="Times New Roman" panose="02020603050405020304" pitchFamily="18" charset="0"/>
                <a:cs typeface="Times New Roman" panose="02020603050405020304" pitchFamily="18" charset="0"/>
              </a:rPr>
              <a:t>Long term effects </a:t>
            </a:r>
            <a:r>
              <a:rPr lang="en-US" sz="4000" b="1" dirty="0" smtClean="0">
                <a:latin typeface="Times New Roman" panose="02020603050405020304" pitchFamily="18" charset="0"/>
                <a:cs typeface="Times New Roman" panose="02020603050405020304" pitchFamily="18" charset="0"/>
              </a:rPr>
              <a:t>of child </a:t>
            </a:r>
            <a:r>
              <a:rPr lang="en-US" sz="4000" b="1" dirty="0">
                <a:latin typeface="Times New Roman" panose="02020603050405020304" pitchFamily="18" charset="0"/>
                <a:cs typeface="Times New Roman" panose="02020603050405020304" pitchFamily="18" charset="0"/>
              </a:rPr>
              <a:t>abuse</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AE289BB-C63B-4AC2-BC0F-07B1D2C7173F}"/>
              </a:ext>
            </a:extLst>
          </p:cNvPr>
          <p:cNvSpPr>
            <a:spLocks noGrp="1"/>
          </p:cNvSpPr>
          <p:nvPr>
            <p:ph type="subTitle" idx="1"/>
          </p:nvPr>
        </p:nvSpPr>
        <p:spPr>
          <a:xfrm>
            <a:off x="1049867" y="1705708"/>
            <a:ext cx="10802164" cy="3851030"/>
          </a:xfrm>
        </p:spPr>
        <p:txBody>
          <a:bodyPr/>
          <a:lstStyle/>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Future practice of maltreatment.</a:t>
            </a:r>
          </a:p>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Posttraumatic stress</a:t>
            </a:r>
          </a:p>
          <a:p>
            <a:pPr marL="342900" lvl="1"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Poor emotional </a:t>
            </a:r>
            <a:r>
              <a:rPr lang="en-US" sz="2400" dirty="0" smtClean="0">
                <a:solidFill>
                  <a:schemeClr val="tx1"/>
                </a:solidFill>
                <a:latin typeface="Times New Roman" panose="02020603050405020304" pitchFamily="18" charset="0"/>
                <a:cs typeface="Times New Roman" panose="02020603050405020304" pitchFamily="18" charset="0"/>
              </a:rPr>
              <a:t>health </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err="1">
                <a:solidFill>
                  <a:schemeClr val="tx1"/>
                </a:solidFill>
                <a:latin typeface="Times New Roman" panose="02020603050405020304" pitchFamily="18" charset="0"/>
                <a:cs typeface="Times New Roman" panose="02020603050405020304" pitchFamily="18" charset="0"/>
              </a:rPr>
              <a:t>Cronley</a:t>
            </a:r>
            <a:r>
              <a:rPr lang="en-US" sz="2400" dirty="0">
                <a:solidFill>
                  <a:schemeClr val="tx1"/>
                </a:solidFill>
                <a:latin typeface="Times New Roman" panose="02020603050405020304" pitchFamily="18" charset="0"/>
                <a:cs typeface="Times New Roman" panose="02020603050405020304" pitchFamily="18" charset="0"/>
              </a:rPr>
              <a:t> et al., 2015)</a:t>
            </a:r>
            <a:endParaRPr lang="en-US" sz="2200" dirty="0">
              <a:solidFill>
                <a:schemeClr val="tx1"/>
              </a:solidFill>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84303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8A3C-06BF-428A-A23E-60BD7136CD36}"/>
              </a:ext>
            </a:extLst>
          </p:cNvPr>
          <p:cNvSpPr>
            <a:spLocks noGrp="1"/>
          </p:cNvSpPr>
          <p:nvPr>
            <p:ph type="ctrTitle"/>
          </p:nvPr>
        </p:nvSpPr>
        <p:spPr>
          <a:xfrm>
            <a:off x="211015" y="158262"/>
            <a:ext cx="11834447" cy="1301261"/>
          </a:xfrm>
        </p:spPr>
        <p:txBody>
          <a:bodyPr>
            <a:normAutofit fontScale="90000"/>
          </a:bodyPr>
          <a:lstStyle/>
          <a:p>
            <a:pPr algn="ctr"/>
            <a:r>
              <a:rPr lang="en-US" dirty="0"/>
              <a:t/>
            </a:r>
            <a:br>
              <a:rPr lang="en-US" dirty="0"/>
            </a:br>
            <a:r>
              <a:rPr lang="en-US" sz="4400" b="1" dirty="0">
                <a:latin typeface="Times New Roman" panose="02020603050405020304" pitchFamily="18" charset="0"/>
                <a:cs typeface="Times New Roman" panose="02020603050405020304" pitchFamily="18" charset="0"/>
              </a:rPr>
              <a:t>How to stop child abuse</a:t>
            </a:r>
            <a:endParaRPr lang="en-US" sz="4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C703738-4D97-41F2-8010-CDA0F440A0B0}"/>
              </a:ext>
            </a:extLst>
          </p:cNvPr>
          <p:cNvSpPr>
            <a:spLocks noGrp="1"/>
          </p:cNvSpPr>
          <p:nvPr>
            <p:ph type="subTitle" idx="1"/>
          </p:nvPr>
        </p:nvSpPr>
        <p:spPr>
          <a:xfrm>
            <a:off x="1371600" y="1740878"/>
            <a:ext cx="9279467" cy="3974122"/>
          </a:xfrm>
        </p:spPr>
        <p:txBody>
          <a:bodyPr/>
          <a:lstStyle/>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Understand children</a:t>
            </a:r>
          </a:p>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Parents should watch their words</a:t>
            </a:r>
          </a:p>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Control oneself before disciplining a child</a:t>
            </a:r>
          </a:p>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Take a time out</a:t>
            </a:r>
          </a:p>
          <a:p>
            <a:pPr marL="342900" indent="-342900" algn="l">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Avoid drugs or seek help</a:t>
            </a:r>
          </a:p>
          <a:p>
            <a:endParaRPr lang="en-US" dirty="0">
              <a:solidFill>
                <a:schemeClr val="tx1"/>
              </a:solidFill>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707" y="4202035"/>
            <a:ext cx="7095825" cy="2365275"/>
          </a:xfrm>
          <a:prstGeom prst="rect">
            <a:avLst/>
          </a:prstGeom>
        </p:spPr>
      </p:pic>
    </p:spTree>
    <p:extLst>
      <p:ext uri="{BB962C8B-B14F-4D97-AF65-F5344CB8AC3E}">
        <p14:creationId xmlns:p14="http://schemas.microsoft.com/office/powerpoint/2010/main" val="1013509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D9ACB-FAFF-4C54-8B43-7859EE3658E4}"/>
              </a:ext>
            </a:extLst>
          </p:cNvPr>
          <p:cNvSpPr>
            <a:spLocks noGrp="1"/>
          </p:cNvSpPr>
          <p:nvPr>
            <p:ph type="ctrTitle"/>
          </p:nvPr>
        </p:nvSpPr>
        <p:spPr>
          <a:xfrm>
            <a:off x="660400" y="123093"/>
            <a:ext cx="11091333" cy="1318846"/>
          </a:xfrm>
        </p:spPr>
        <p:txBody>
          <a:bodyPr>
            <a:normAutofit/>
          </a:bodyPr>
          <a:lstStyle/>
          <a:p>
            <a:pPr algn="ctr"/>
            <a:r>
              <a:rPr lang="en-US" sz="4000" b="1" dirty="0">
                <a:latin typeface="Times New Roman" panose="02020603050405020304" pitchFamily="18" charset="0"/>
                <a:cs typeface="Times New Roman" panose="02020603050405020304" pitchFamily="18" charset="0"/>
              </a:rPr>
              <a:t>Organizations </a:t>
            </a:r>
            <a:r>
              <a:rPr lang="en-US" sz="4000" b="1" dirty="0" smtClean="0">
                <a:latin typeface="Times New Roman" panose="02020603050405020304" pitchFamily="18" charset="0"/>
                <a:cs typeface="Times New Roman" panose="02020603050405020304" pitchFamily="18" charset="0"/>
              </a:rPr>
              <a:t>that fight </a:t>
            </a:r>
            <a:r>
              <a:rPr lang="en-US" sz="4000" b="1" dirty="0">
                <a:latin typeface="Times New Roman" panose="02020603050405020304" pitchFamily="18" charset="0"/>
                <a:cs typeface="Times New Roman" panose="02020603050405020304" pitchFamily="18" charset="0"/>
              </a:rPr>
              <a:t>child </a:t>
            </a:r>
            <a:r>
              <a:rPr lang="en-US" sz="4000" b="1" dirty="0" smtClean="0">
                <a:latin typeface="Times New Roman" panose="02020603050405020304" pitchFamily="18" charset="0"/>
                <a:cs typeface="Times New Roman" panose="02020603050405020304" pitchFamily="18" charset="0"/>
              </a:rPr>
              <a:t>abuse in America </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DBD2288-FBAF-4E33-9F6E-0726D5878575}"/>
              </a:ext>
            </a:extLst>
          </p:cNvPr>
          <p:cNvSpPr>
            <a:spLocks noGrp="1"/>
          </p:cNvSpPr>
          <p:nvPr>
            <p:ph type="subTitle" idx="1"/>
          </p:nvPr>
        </p:nvSpPr>
        <p:spPr>
          <a:xfrm>
            <a:off x="861645" y="1441939"/>
            <a:ext cx="10515600" cy="4308230"/>
          </a:xfrm>
        </p:spPr>
        <p:txBody>
          <a:bodyPr/>
          <a:lstStyle/>
          <a:p>
            <a:pPr lvl="1" algn="l"/>
            <a:r>
              <a:rPr lang="en-US" sz="2200" dirty="0" smtClean="0">
                <a:solidFill>
                  <a:schemeClr val="tx1"/>
                </a:solidFill>
                <a:latin typeface="Times New Roman" panose="02020603050405020304" pitchFamily="18" charset="0"/>
                <a:cs typeface="Times New Roman" panose="02020603050405020304" pitchFamily="18" charset="0"/>
              </a:rPr>
              <a:t>Different organizations </a:t>
            </a:r>
            <a:r>
              <a:rPr lang="en-US" sz="2200" dirty="0">
                <a:solidFill>
                  <a:schemeClr val="tx1"/>
                </a:solidFill>
                <a:latin typeface="Times New Roman" panose="02020603050405020304" pitchFamily="18" charset="0"/>
                <a:cs typeface="Times New Roman" panose="02020603050405020304" pitchFamily="18" charset="0"/>
              </a:rPr>
              <a:t> </a:t>
            </a:r>
            <a:r>
              <a:rPr lang="en-US" sz="2200" dirty="0" smtClean="0">
                <a:solidFill>
                  <a:schemeClr val="tx1"/>
                </a:solidFill>
                <a:latin typeface="Times New Roman" panose="02020603050405020304" pitchFamily="18" charset="0"/>
                <a:cs typeface="Times New Roman" panose="02020603050405020304" pitchFamily="18" charset="0"/>
              </a:rPr>
              <a:t>are concerned with the welfare of children in the US and these include: </a:t>
            </a:r>
          </a:p>
          <a:p>
            <a:pPr marL="800100" lvl="1" indent="-342900" algn="l">
              <a:buFont typeface="Arial" panose="020B0604020202020204" pitchFamily="34" charset="0"/>
              <a:buChar char="•"/>
            </a:pPr>
            <a:r>
              <a:rPr lang="en-US" sz="2200" dirty="0" smtClean="0">
                <a:solidFill>
                  <a:schemeClr val="tx1"/>
                </a:solidFill>
                <a:latin typeface="Times New Roman" panose="02020603050405020304" pitchFamily="18" charset="0"/>
                <a:cs typeface="Times New Roman" panose="02020603050405020304" pitchFamily="18" charset="0"/>
              </a:rPr>
              <a:t>American </a:t>
            </a:r>
            <a:r>
              <a:rPr lang="en-US" sz="2200" dirty="0">
                <a:solidFill>
                  <a:schemeClr val="tx1"/>
                </a:solidFill>
                <a:latin typeface="Times New Roman" panose="02020603050405020304" pitchFamily="18" charset="0"/>
                <a:cs typeface="Times New Roman" panose="02020603050405020304" pitchFamily="18" charset="0"/>
              </a:rPr>
              <a:t>Psychological Association (APA)</a:t>
            </a:r>
          </a:p>
          <a:p>
            <a:pPr marL="742950" lvl="1" indent="-28575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Centre for Effective Discipline (CED)</a:t>
            </a:r>
          </a:p>
          <a:p>
            <a:pPr marL="742950" lvl="1" indent="-28575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Child Abuse Prevention Network</a:t>
            </a:r>
          </a:p>
          <a:p>
            <a:pPr marL="742950" lvl="1" indent="-28575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Child Lures Prevention</a:t>
            </a:r>
          </a:p>
          <a:p>
            <a:pPr marL="742950" lvl="1" indent="-285750" algn="l">
              <a:buFont typeface="Arial" panose="020B0604020202020204" pitchFamily="34" charset="0"/>
              <a:buChar char="•"/>
            </a:pPr>
            <a:r>
              <a:rPr lang="en-US" sz="2200" dirty="0">
                <a:solidFill>
                  <a:schemeClr val="tx1"/>
                </a:solidFill>
                <a:latin typeface="Times New Roman" panose="02020603050405020304" pitchFamily="18" charset="0"/>
                <a:cs typeface="Times New Roman" panose="02020603050405020304" pitchFamily="18" charset="0"/>
              </a:rPr>
              <a:t>Children Without a Voice USA</a:t>
            </a:r>
          </a:p>
          <a:p>
            <a:endParaRPr lang="en-US" dirty="0"/>
          </a:p>
        </p:txBody>
      </p:sp>
    </p:spTree>
    <p:extLst>
      <p:ext uri="{BB962C8B-B14F-4D97-AF65-F5344CB8AC3E}">
        <p14:creationId xmlns:p14="http://schemas.microsoft.com/office/powerpoint/2010/main" val="194220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D133-5971-4EA0-94B8-82F5D1B9FE47}"/>
              </a:ext>
            </a:extLst>
          </p:cNvPr>
          <p:cNvSpPr>
            <a:spLocks noGrp="1"/>
          </p:cNvSpPr>
          <p:nvPr>
            <p:ph type="ctrTitle"/>
          </p:nvPr>
        </p:nvSpPr>
        <p:spPr>
          <a:xfrm>
            <a:off x="126609" y="112542"/>
            <a:ext cx="11746523" cy="829993"/>
          </a:xfrm>
        </p:spPr>
        <p:txBody>
          <a:bodyPr>
            <a:normAutofit fontScale="90000"/>
          </a:bodyPr>
          <a:lstStyle/>
          <a:p>
            <a:pPr algn="ctr"/>
            <a:r>
              <a:rPr lang="en-US" dirty="0"/>
              <a:t/>
            </a:r>
            <a:br>
              <a:rPr lang="en-US" dirty="0"/>
            </a:br>
            <a:r>
              <a:rPr lang="en-US" sz="2700" b="1" dirty="0">
                <a:latin typeface="Times New Roman" panose="02020603050405020304" pitchFamily="18" charset="0"/>
                <a:cs typeface="Times New Roman" panose="02020603050405020304" pitchFamily="18" charset="0"/>
              </a:rPr>
              <a:t>References</a:t>
            </a:r>
            <a:endParaRPr lang="en-US" sz="27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1EE651B-6E7F-4C3F-AC92-BB17E8E34250}"/>
              </a:ext>
            </a:extLst>
          </p:cNvPr>
          <p:cNvSpPr>
            <a:spLocks noGrp="1"/>
          </p:cNvSpPr>
          <p:nvPr>
            <p:ph type="subTitle" idx="1"/>
          </p:nvPr>
        </p:nvSpPr>
        <p:spPr>
          <a:xfrm>
            <a:off x="643467" y="1524000"/>
            <a:ext cx="10888133" cy="4496972"/>
          </a:xfrm>
        </p:spPr>
        <p:txBody>
          <a:bodyPr>
            <a:normAutofit fontScale="92500" lnSpcReduction="20000"/>
          </a:bodyPr>
          <a:lstStyle/>
          <a:p>
            <a:pPr algn="l"/>
            <a:r>
              <a:rPr lang="en-US" sz="2400" dirty="0">
                <a:solidFill>
                  <a:schemeClr val="tx1"/>
                </a:solidFill>
                <a:latin typeface="Times New Roman" panose="02020603050405020304" pitchFamily="18" charset="0"/>
                <a:cs typeface="Times New Roman" panose="02020603050405020304" pitchFamily="18" charset="0"/>
              </a:rPr>
              <a:t>Abrams, M., Milisavljević, M., &amp; Šoškić, A. (2019). Childhood abuse: Differential gender effects on mental health and sexuality. Sexologies: European Journal of Sexology and Sexual Health / Revue Européenne de Sexologie et de Santé Sexuelle, 28(4), e89–e96. https://doi-org.lp.hscl.ufl.edu/10.1016/j.sexol.2019.07.002</a:t>
            </a:r>
          </a:p>
          <a:p>
            <a:pPr algn="l"/>
            <a:r>
              <a:rPr lang="en-US" sz="2400" dirty="0">
                <a:solidFill>
                  <a:schemeClr val="tx1"/>
                </a:solidFill>
                <a:latin typeface="Times New Roman" panose="02020603050405020304" pitchFamily="18" charset="0"/>
                <a:cs typeface="Times New Roman" panose="02020603050405020304" pitchFamily="18" charset="0"/>
              </a:rPr>
              <a:t>Cronley, C., Jeong, S., Davis, J. B., &amp; Madden, E. (2015). Effects of Homelessness and Child Maltreatment on the Likelihood of Engaging in Property and Violent Crime During Adulthood. Journal of Human Behavior in the Social Environment, 25(3), 192–203. </a:t>
            </a:r>
            <a:r>
              <a:rPr lang="en-US" sz="2400" u="sng" dirty="0">
                <a:solidFill>
                  <a:schemeClr val="tx1"/>
                </a:solidFill>
                <a:latin typeface="Times New Roman" panose="02020603050405020304" pitchFamily="18" charset="0"/>
                <a:cs typeface="Times New Roman" panose="02020603050405020304" pitchFamily="18" charset="0"/>
                <a:hlinkClick r:id="rId2"/>
              </a:rPr>
              <a:t>https://</a:t>
            </a:r>
            <a:r>
              <a:rPr lang="en-US" sz="2400" u="sng" dirty="0" smtClean="0">
                <a:solidFill>
                  <a:schemeClr val="tx1"/>
                </a:solidFill>
                <a:latin typeface="Times New Roman" panose="02020603050405020304" pitchFamily="18" charset="0"/>
                <a:cs typeface="Times New Roman" panose="02020603050405020304" pitchFamily="18" charset="0"/>
                <a:hlinkClick r:id="rId2"/>
              </a:rPr>
              <a:t>doi-org.lp.hscl.ufl.edu/10.1080/10911359.2014.966219</a:t>
            </a:r>
            <a:endParaRPr lang="en-US" sz="2400" u="sng" dirty="0" smtClean="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Freer, B., Sprang, G., Katz, D., Belle, C., &amp; Sprang, K. (2017). The Impact of Child Abuse Potential on Adaptive Functioning: Early Identification of Risk. Journal of Family Violence, 32(2), 189–196. </a:t>
            </a:r>
            <a:r>
              <a:rPr lang="en-US" sz="2400" u="sng" dirty="0">
                <a:solidFill>
                  <a:schemeClr val="tx1"/>
                </a:solidFill>
                <a:latin typeface="Times New Roman" panose="02020603050405020304" pitchFamily="18" charset="0"/>
                <a:cs typeface="Times New Roman" panose="02020603050405020304" pitchFamily="18" charset="0"/>
                <a:hlinkClick r:id="rId3"/>
              </a:rPr>
              <a:t>https://doi-org.lp.hscl.ufl.edu/10.1007/s10896-016-9863-6</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err="1">
                <a:solidFill>
                  <a:schemeClr val="tx1"/>
                </a:solidFill>
                <a:latin typeface="Times New Roman" panose="02020603050405020304" pitchFamily="18" charset="0"/>
                <a:cs typeface="Times New Roman" panose="02020603050405020304" pitchFamily="18" charset="0"/>
              </a:rPr>
              <a:t>Herrenkohl</a:t>
            </a:r>
            <a:r>
              <a:rPr lang="en-US" sz="2400" dirty="0">
                <a:solidFill>
                  <a:schemeClr val="tx1"/>
                </a:solidFill>
                <a:latin typeface="Times New Roman" panose="02020603050405020304" pitchFamily="18" charset="0"/>
                <a:cs typeface="Times New Roman" panose="02020603050405020304" pitchFamily="18" charset="0"/>
              </a:rPr>
              <a:t>, T. I., &amp; Jung, H. (2016). Effects of child abuse, adolescent violence, peer approval and pro-violence attitudes on intimate partner violence in adulthood. Criminal </a:t>
            </a:r>
            <a:r>
              <a:rPr lang="en-US" sz="2400" dirty="0" err="1">
                <a:solidFill>
                  <a:schemeClr val="tx1"/>
                </a:solidFill>
                <a:latin typeface="Times New Roman" panose="02020603050405020304" pitchFamily="18" charset="0"/>
                <a:cs typeface="Times New Roman" panose="02020603050405020304" pitchFamily="18" charset="0"/>
              </a:rPr>
              <a:t>Behaviour</a:t>
            </a:r>
            <a:r>
              <a:rPr lang="en-US" sz="2400" dirty="0">
                <a:solidFill>
                  <a:schemeClr val="tx1"/>
                </a:solidFill>
                <a:latin typeface="Times New Roman" panose="02020603050405020304" pitchFamily="18" charset="0"/>
                <a:cs typeface="Times New Roman" panose="02020603050405020304" pitchFamily="18" charset="0"/>
              </a:rPr>
              <a:t> and Mental Health, 26(4), 304–314</a:t>
            </a:r>
          </a:p>
          <a:p>
            <a:pPr algn="l"/>
            <a:endParaRPr lang="en-US" sz="2400"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endParaRPr>
          </a:p>
        </p:txBody>
      </p:sp>
    </p:spTree>
    <p:extLst>
      <p:ext uri="{BB962C8B-B14F-4D97-AF65-F5344CB8AC3E}">
        <p14:creationId xmlns:p14="http://schemas.microsoft.com/office/powerpoint/2010/main" val="101499724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138</TotalTime>
  <Words>1117</Words>
  <Application>Microsoft Office PowerPoint</Application>
  <PresentationFormat>Widescreen</PresentationFormat>
  <Paragraphs>61</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Wisp</vt:lpstr>
      <vt:lpstr>Child Abuse in America Name Institution Date </vt:lpstr>
      <vt:lpstr> Introduction</vt:lpstr>
      <vt:lpstr>    Causes of Child Abuse </vt:lpstr>
      <vt:lpstr>  Child Abandonment</vt:lpstr>
      <vt:lpstr>Limit of child development in school </vt:lpstr>
      <vt:lpstr>Long term effects of child abuse</vt:lpstr>
      <vt:lpstr> How to stop child abuse</vt:lpstr>
      <vt:lpstr>Organizations that fight child abuse in America </vt:lpstr>
      <vt:lpstr>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C.A.S.P.E.R</dc:creator>
  <cp:lastModifiedBy>HP</cp:lastModifiedBy>
  <cp:revision>17</cp:revision>
  <dcterms:created xsi:type="dcterms:W3CDTF">2020-12-09T20:12:02Z</dcterms:created>
  <dcterms:modified xsi:type="dcterms:W3CDTF">2020-12-11T21:51:52Z</dcterms:modified>
</cp:coreProperties>
</file>